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6858000" cx="12192000"/>
  <p:notesSz cx="6858000" cy="9144000"/>
  <p:embeddedFontLst>
    <p:embeddedFont>
      <p:font typeface="Noto Sans Medium"/>
      <p:regular r:id="rId27"/>
      <p:bold r:id="rId28"/>
      <p:italic r:id="rId29"/>
      <p:boldItalic r:id="rId30"/>
    </p:embeddedFont>
    <p:embeddedFont>
      <p:font typeface="Noto Sans"/>
      <p:regular r:id="rId31"/>
      <p:bold r:id="rId32"/>
      <p:italic r:id="rId33"/>
      <p:boldItalic r:id="rId34"/>
    </p:embeddedFont>
    <p:embeddedFont>
      <p:font typeface="Poppins SemiBold"/>
      <p:regular r:id="rId35"/>
      <p:bold r:id="rId36"/>
      <p:italic r:id="rId37"/>
      <p:boldItalic r:id="rId38"/>
    </p:embeddedFont>
    <p:embeddedFont>
      <p:font typeface="Open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710">
          <p15:clr>
            <a:srgbClr val="A4A3A4"/>
          </p15:clr>
        </p15:guide>
        <p15:guide id="4" pos="6970">
          <p15:clr>
            <a:srgbClr val="A4A3A4"/>
          </p15:clr>
        </p15:guide>
      </p15:sldGuideLst>
    </p:ext>
    <p:ext uri="GoogleSlidesCustomDataVersion2">
      <go:slidesCustomData xmlns:go="http://customooxmlschemas.google.com/" r:id="rId43" roundtripDataSignature="AMtx7mj1U5GXWsWGXJWhvLE8QKuhMRb2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9ACF59B-B174-4557-9F9E-D45A564FF015}">
  <a:tblStyle styleId="{69ACF59B-B174-4557-9F9E-D45A564FF015}" styleName="Table_0"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fill>
          <a:solidFill>
            <a:srgbClr val="4472C4">
              <a:alpha val="20000"/>
            </a:srgbClr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4472C4">
              <a:alpha val="20000"/>
            </a:srgbClr>
          </a:solidFill>
        </a:fill>
      </a:tcStyle>
    </a:band1V>
    <a:band2V>
      <a:tcTxStyle b="off" i="off"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 b="off" i="off"/>
    </a:seCell>
    <a:swCell>
      <a:tcTxStyle b="off" i="off"/>
    </a:swCell>
    <a:firstRow>
      <a:tcTxStyle b="on" i="off"/>
      <a:tcStyle>
        <a:tcBdr>
          <a:bottom>
            <a:ln cap="flat" cmpd="sng" w="254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710"/>
        <p:guide pos="697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.fntdata"/><Relationship Id="rId20" Type="http://schemas.openxmlformats.org/officeDocument/2006/relationships/slide" Target="slides/slide14.xml"/><Relationship Id="rId42" Type="http://schemas.openxmlformats.org/officeDocument/2006/relationships/font" Target="fonts/OpenSans-boldItalic.fntdata"/><Relationship Id="rId41" Type="http://schemas.openxmlformats.org/officeDocument/2006/relationships/font" Target="fonts/OpenSans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customschemas.google.com/relationships/presentationmetadata" Target="meta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NotoSansMedium-bold.fntdata"/><Relationship Id="rId27" Type="http://schemas.openxmlformats.org/officeDocument/2006/relationships/font" Target="fonts/NotoSansMedium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NotoSansMedium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otoSans-regular.fntdata"/><Relationship Id="rId30" Type="http://schemas.openxmlformats.org/officeDocument/2006/relationships/font" Target="fonts/NotoSansMedium-boldItalic.fntdata"/><Relationship Id="rId11" Type="http://schemas.openxmlformats.org/officeDocument/2006/relationships/slide" Target="slides/slide5.xml"/><Relationship Id="rId33" Type="http://schemas.openxmlformats.org/officeDocument/2006/relationships/font" Target="fonts/NotoSans-italic.fntdata"/><Relationship Id="rId10" Type="http://schemas.openxmlformats.org/officeDocument/2006/relationships/slide" Target="slides/slide4.xml"/><Relationship Id="rId32" Type="http://schemas.openxmlformats.org/officeDocument/2006/relationships/font" Target="fonts/NotoSans-bold.fntdata"/><Relationship Id="rId13" Type="http://schemas.openxmlformats.org/officeDocument/2006/relationships/slide" Target="slides/slide7.xml"/><Relationship Id="rId35" Type="http://schemas.openxmlformats.org/officeDocument/2006/relationships/font" Target="fonts/PoppinsSemiBold-regular.fntdata"/><Relationship Id="rId12" Type="http://schemas.openxmlformats.org/officeDocument/2006/relationships/slide" Target="slides/slide6.xml"/><Relationship Id="rId34" Type="http://schemas.openxmlformats.org/officeDocument/2006/relationships/font" Target="fonts/NotoSans-boldItalic.fntdata"/><Relationship Id="rId15" Type="http://schemas.openxmlformats.org/officeDocument/2006/relationships/slide" Target="slides/slide9.xml"/><Relationship Id="rId37" Type="http://schemas.openxmlformats.org/officeDocument/2006/relationships/font" Target="fonts/PoppinsSemiBold-italic.fntdata"/><Relationship Id="rId14" Type="http://schemas.openxmlformats.org/officeDocument/2006/relationships/slide" Target="slides/slide8.xml"/><Relationship Id="rId36" Type="http://schemas.openxmlformats.org/officeDocument/2006/relationships/font" Target="fonts/PoppinsSemiBold-bold.fntdata"/><Relationship Id="rId17" Type="http://schemas.openxmlformats.org/officeDocument/2006/relationships/slide" Target="slides/slide11.xml"/><Relationship Id="rId39" Type="http://schemas.openxmlformats.org/officeDocument/2006/relationships/font" Target="fonts/OpenSans-regular.fntdata"/><Relationship Id="rId16" Type="http://schemas.openxmlformats.org/officeDocument/2006/relationships/slide" Target="slides/slide10.xml"/><Relationship Id="rId38" Type="http://schemas.openxmlformats.org/officeDocument/2006/relationships/font" Target="fonts/PoppinsSemiBold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9" name="Google Shape;11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db8c4e9c91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db8c4e9c9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db8c4e9c91_3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2db8c4e9c91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carbon grade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db8c4e9c91_3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2db8c4e9c91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carbon grade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70e97d76e2_1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270e97d76e2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carbon grade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704b201a57_2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2704b201a57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carbon grade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704b201a57_2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2704b201a57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carbon grade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704b201a57_2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g2704b201a57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carbon grade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70e97d76e2_1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70e97d76e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carbon grade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db8c4e9c9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2db8c4e9c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carbon grade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c392900d6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3" name="Google Shape;303;g2c392900d67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0" name="Google Shape;310;p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cbea860420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2cbea86042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따라서 저희는 ai ~~~프로젝트와 탄소!~`~제작할 것입니다.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704b201a57_2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2704b201a57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어디까</a:t>
            </a:r>
            <a:r>
              <a:rPr lang="en-US"/>
              <a:t>지 진행정도?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04b201a57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2704b201a57_2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704b201a5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6" name="Google Shape;196;g2704b201a57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d04c0cef3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2d04c0cef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carbon grade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71094ad241_2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g271094ad241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carbon grade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711dcab6d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711dcab6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b="0" i="0" sz="6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5" name="Google Shape;15;p21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6" name="Google Shape;16;p21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3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4" name="Google Shape;94;p3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5" name="Google Shape;95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6" name="Google Shape;96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7" name="Google Shape;97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3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3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2" name="Google Shape;102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3" name="Google Shape;103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4" name="Google Shape;104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3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8" name="Google Shape;108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9" name="Google Shape;109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0" name="Google Shape;110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Google Shape;113;p3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4" name="Google Shape;114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5" name="Google Shape;115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6" name="Google Shape;116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9" name="Google Shape;1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20" name="Google Shape;2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>
  <p:cSld name="구역 머리글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23;p24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4" name="Google Shape;24;p24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bg>
      <p:bgPr>
        <a:solidFill>
          <a:schemeClr val="accent4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잔디, 자연, 꽃, 식물이(가) 표시된 사진&#10;&#10;자동 생성된 설명" id="26" name="Google Shape;2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789" y="885463"/>
            <a:ext cx="12203579" cy="59725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2"/>
          <p:cNvSpPr/>
          <p:nvPr/>
        </p:nvSpPr>
        <p:spPr>
          <a:xfrm flipH="1" rot="10800000">
            <a:off x="-11579" y="0"/>
            <a:ext cx="12203579" cy="4514125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8" name="Google Shape;28;p22"/>
          <p:cNvCxnSpPr/>
          <p:nvPr/>
        </p:nvCxnSpPr>
        <p:spPr>
          <a:xfrm>
            <a:off x="6095999" y="5231047"/>
            <a:ext cx="0" cy="387752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lg" w="lg" type="stealth"/>
          </a:ln>
        </p:spPr>
      </p:cxnSp>
      <p:grpSp>
        <p:nvGrpSpPr>
          <p:cNvPr id="29" name="Google Shape;29;p22"/>
          <p:cNvGrpSpPr/>
          <p:nvPr/>
        </p:nvGrpSpPr>
        <p:grpSpPr>
          <a:xfrm>
            <a:off x="1129146" y="4146629"/>
            <a:ext cx="669704" cy="734994"/>
            <a:chOff x="1261440" y="1189954"/>
            <a:chExt cx="1012368" cy="1111064"/>
          </a:xfrm>
        </p:grpSpPr>
        <p:sp>
          <p:nvSpPr>
            <p:cNvPr id="30" name="Google Shape;30;p22"/>
            <p:cNvSpPr/>
            <p:nvPr/>
          </p:nvSpPr>
          <p:spPr>
            <a:xfrm flipH="1">
              <a:off x="1261440" y="1189954"/>
              <a:ext cx="1012368" cy="1111064"/>
            </a:xfrm>
            <a:custGeom>
              <a:rect b="b" l="l" r="r" t="t"/>
              <a:pathLst>
                <a:path extrusionOk="0" h="1631940" w="1486974">
                  <a:moveTo>
                    <a:pt x="36836" y="408234"/>
                  </a:moveTo>
                  <a:cubicBezTo>
                    <a:pt x="-23660" y="513016"/>
                    <a:pt x="-7074" y="645769"/>
                    <a:pt x="67782" y="761722"/>
                  </a:cubicBezTo>
                  <a:lnTo>
                    <a:pt x="109755" y="816219"/>
                  </a:lnTo>
                  <a:lnTo>
                    <a:pt x="67782" y="870716"/>
                  </a:lnTo>
                  <a:cubicBezTo>
                    <a:pt x="-7074" y="986670"/>
                    <a:pt x="-23660" y="1119422"/>
                    <a:pt x="36836" y="1224204"/>
                  </a:cubicBezTo>
                  <a:cubicBezTo>
                    <a:pt x="97332" y="1328986"/>
                    <a:pt x="220592" y="1380999"/>
                    <a:pt x="358438" y="1374149"/>
                  </a:cubicBezTo>
                  <a:lnTo>
                    <a:pt x="426311" y="1365089"/>
                  </a:lnTo>
                  <a:lnTo>
                    <a:pt x="452400" y="1428396"/>
                  </a:lnTo>
                  <a:cubicBezTo>
                    <a:pt x="515391" y="1551200"/>
                    <a:pt x="622065" y="1631940"/>
                    <a:pt x="743057" y="1631940"/>
                  </a:cubicBezTo>
                  <a:cubicBezTo>
                    <a:pt x="864049" y="1631940"/>
                    <a:pt x="970723" y="1551200"/>
                    <a:pt x="1033714" y="1428396"/>
                  </a:cubicBezTo>
                  <a:lnTo>
                    <a:pt x="1059848" y="1364980"/>
                  </a:lnTo>
                  <a:lnTo>
                    <a:pt x="1128535" y="1374149"/>
                  </a:lnTo>
                  <a:cubicBezTo>
                    <a:pt x="1266382" y="1380999"/>
                    <a:pt x="1389642" y="1328986"/>
                    <a:pt x="1450138" y="1224204"/>
                  </a:cubicBezTo>
                  <a:cubicBezTo>
                    <a:pt x="1510634" y="1119422"/>
                    <a:pt x="1494048" y="986670"/>
                    <a:pt x="1419192" y="870716"/>
                  </a:cubicBezTo>
                  <a:lnTo>
                    <a:pt x="1377219" y="816219"/>
                  </a:lnTo>
                  <a:lnTo>
                    <a:pt x="1419192" y="761722"/>
                  </a:lnTo>
                  <a:cubicBezTo>
                    <a:pt x="1494048" y="645769"/>
                    <a:pt x="1510634" y="513016"/>
                    <a:pt x="1450138" y="408234"/>
                  </a:cubicBezTo>
                  <a:cubicBezTo>
                    <a:pt x="1389642" y="303452"/>
                    <a:pt x="1266382" y="251440"/>
                    <a:pt x="1128535" y="258290"/>
                  </a:cubicBezTo>
                  <a:lnTo>
                    <a:pt x="1060043" y="267433"/>
                  </a:lnTo>
                  <a:lnTo>
                    <a:pt x="1033714" y="203544"/>
                  </a:lnTo>
                  <a:cubicBezTo>
                    <a:pt x="970723" y="80740"/>
                    <a:pt x="864049" y="0"/>
                    <a:pt x="743057" y="0"/>
                  </a:cubicBezTo>
                  <a:cubicBezTo>
                    <a:pt x="622065" y="0"/>
                    <a:pt x="515391" y="80740"/>
                    <a:pt x="452400" y="203544"/>
                  </a:cubicBezTo>
                  <a:lnTo>
                    <a:pt x="426116" y="267324"/>
                  </a:lnTo>
                  <a:lnTo>
                    <a:pt x="358438" y="258290"/>
                  </a:lnTo>
                  <a:cubicBezTo>
                    <a:pt x="220592" y="251440"/>
                    <a:pt x="97332" y="303452"/>
                    <a:pt x="36836" y="4082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1" name="Google Shape;31;p22"/>
            <p:cNvSpPr/>
            <p:nvPr/>
          </p:nvSpPr>
          <p:spPr>
            <a:xfrm>
              <a:off x="1620558" y="1598420"/>
              <a:ext cx="294132" cy="29413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2" name="Google Shape;32;p22"/>
          <p:cNvSpPr/>
          <p:nvPr/>
        </p:nvSpPr>
        <p:spPr>
          <a:xfrm>
            <a:off x="0" y="0"/>
            <a:ext cx="12192000" cy="190876"/>
          </a:xfrm>
          <a:prstGeom prst="rect">
            <a:avLst/>
          </a:prstGeom>
          <a:solidFill>
            <a:schemeClr val="accent3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3" name="Google Shape;33;p22"/>
          <p:cNvGrpSpPr/>
          <p:nvPr/>
        </p:nvGrpSpPr>
        <p:grpSpPr>
          <a:xfrm>
            <a:off x="9782508" y="5550405"/>
            <a:ext cx="1095269" cy="815310"/>
            <a:chOff x="9782508" y="5512731"/>
            <a:chExt cx="1095269" cy="815310"/>
          </a:xfrm>
        </p:grpSpPr>
        <p:grpSp>
          <p:nvGrpSpPr>
            <p:cNvPr id="34" name="Google Shape;34;p22"/>
            <p:cNvGrpSpPr/>
            <p:nvPr/>
          </p:nvGrpSpPr>
          <p:grpSpPr>
            <a:xfrm flipH="1">
              <a:off x="10457224" y="5512731"/>
              <a:ext cx="420553" cy="815310"/>
              <a:chOff x="7852354" y="-1072560"/>
              <a:chExt cx="1922402" cy="3726880"/>
            </a:xfrm>
          </p:grpSpPr>
          <p:grpSp>
            <p:nvGrpSpPr>
              <p:cNvPr id="35" name="Google Shape;35;p22"/>
              <p:cNvGrpSpPr/>
              <p:nvPr/>
            </p:nvGrpSpPr>
            <p:grpSpPr>
              <a:xfrm>
                <a:off x="7852354" y="-1072560"/>
                <a:ext cx="1922402" cy="3066647"/>
                <a:chOff x="7852354" y="-1072560"/>
                <a:chExt cx="1922402" cy="3066647"/>
              </a:xfrm>
            </p:grpSpPr>
            <p:sp>
              <p:nvSpPr>
                <p:cNvPr id="36" name="Google Shape;36;p22"/>
                <p:cNvSpPr/>
                <p:nvPr/>
              </p:nvSpPr>
              <p:spPr>
                <a:xfrm>
                  <a:off x="8653597" y="-978614"/>
                  <a:ext cx="319917" cy="1199273"/>
                </a:xfrm>
                <a:custGeom>
                  <a:rect b="b" l="l" r="r" t="t"/>
                  <a:pathLst>
                    <a:path extrusionOk="0" h="1199273" w="319917">
                      <a:moveTo>
                        <a:pt x="159959" y="0"/>
                      </a:moveTo>
                      <a:lnTo>
                        <a:pt x="221893" y="114105"/>
                      </a:lnTo>
                      <a:cubicBezTo>
                        <a:pt x="285013" y="263338"/>
                        <a:pt x="319917" y="427411"/>
                        <a:pt x="319917" y="599636"/>
                      </a:cubicBezTo>
                      <a:cubicBezTo>
                        <a:pt x="319917" y="771861"/>
                        <a:pt x="285013" y="935934"/>
                        <a:pt x="221893" y="1085167"/>
                      </a:cubicBezTo>
                      <a:lnTo>
                        <a:pt x="159959" y="1199273"/>
                      </a:lnTo>
                      <a:lnTo>
                        <a:pt x="98024" y="1085167"/>
                      </a:lnTo>
                      <a:cubicBezTo>
                        <a:pt x="34904" y="935934"/>
                        <a:pt x="0" y="771861"/>
                        <a:pt x="0" y="599636"/>
                      </a:cubicBezTo>
                      <a:cubicBezTo>
                        <a:pt x="0" y="427411"/>
                        <a:pt x="34904" y="263338"/>
                        <a:pt x="98024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" name="Google Shape;37;p22"/>
                <p:cNvSpPr/>
                <p:nvPr/>
              </p:nvSpPr>
              <p:spPr>
                <a:xfrm rot="2700000">
                  <a:off x="8133884" y="-791031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8" name="Google Shape;38;p22"/>
                <p:cNvSpPr/>
                <p:nvPr/>
              </p:nvSpPr>
              <p:spPr>
                <a:xfrm rot="2700000">
                  <a:off x="8133884" y="-218909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9" name="Google Shape;39;p22"/>
                <p:cNvSpPr/>
                <p:nvPr/>
              </p:nvSpPr>
              <p:spPr>
                <a:xfrm rot="2700000">
                  <a:off x="8133884" y="353214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cxnSp>
            <p:nvCxnSpPr>
              <p:cNvPr id="40" name="Google Shape;40;p22"/>
              <p:cNvCxnSpPr/>
              <p:nvPr/>
            </p:nvCxnSpPr>
            <p:spPr>
              <a:xfrm>
                <a:off x="8813555" y="-399823"/>
                <a:ext cx="0" cy="3054143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41" name="Google Shape;41;p22"/>
            <p:cNvGrpSpPr/>
            <p:nvPr/>
          </p:nvGrpSpPr>
          <p:grpSpPr>
            <a:xfrm flipH="1">
              <a:off x="9782508" y="5512731"/>
              <a:ext cx="420553" cy="815310"/>
              <a:chOff x="7852354" y="-1072560"/>
              <a:chExt cx="1922402" cy="3726880"/>
            </a:xfrm>
          </p:grpSpPr>
          <p:grpSp>
            <p:nvGrpSpPr>
              <p:cNvPr id="42" name="Google Shape;42;p22"/>
              <p:cNvGrpSpPr/>
              <p:nvPr/>
            </p:nvGrpSpPr>
            <p:grpSpPr>
              <a:xfrm>
                <a:off x="7852354" y="-1072560"/>
                <a:ext cx="1922402" cy="3066647"/>
                <a:chOff x="7852354" y="-1072560"/>
                <a:chExt cx="1922402" cy="3066647"/>
              </a:xfrm>
            </p:grpSpPr>
            <p:sp>
              <p:nvSpPr>
                <p:cNvPr id="43" name="Google Shape;43;p22"/>
                <p:cNvSpPr/>
                <p:nvPr/>
              </p:nvSpPr>
              <p:spPr>
                <a:xfrm>
                  <a:off x="8653597" y="-978614"/>
                  <a:ext cx="319917" cy="1199273"/>
                </a:xfrm>
                <a:custGeom>
                  <a:rect b="b" l="l" r="r" t="t"/>
                  <a:pathLst>
                    <a:path extrusionOk="0" h="1199273" w="319917">
                      <a:moveTo>
                        <a:pt x="159959" y="0"/>
                      </a:moveTo>
                      <a:lnTo>
                        <a:pt x="221893" y="114105"/>
                      </a:lnTo>
                      <a:cubicBezTo>
                        <a:pt x="285013" y="263338"/>
                        <a:pt x="319917" y="427411"/>
                        <a:pt x="319917" y="599636"/>
                      </a:cubicBezTo>
                      <a:cubicBezTo>
                        <a:pt x="319917" y="771861"/>
                        <a:pt x="285013" y="935934"/>
                        <a:pt x="221893" y="1085167"/>
                      </a:cubicBezTo>
                      <a:lnTo>
                        <a:pt x="159959" y="1199273"/>
                      </a:lnTo>
                      <a:lnTo>
                        <a:pt x="98024" y="1085167"/>
                      </a:lnTo>
                      <a:cubicBezTo>
                        <a:pt x="34904" y="935934"/>
                        <a:pt x="0" y="771861"/>
                        <a:pt x="0" y="599636"/>
                      </a:cubicBezTo>
                      <a:cubicBezTo>
                        <a:pt x="0" y="427411"/>
                        <a:pt x="34904" y="263338"/>
                        <a:pt x="98024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4" name="Google Shape;44;p22"/>
                <p:cNvSpPr/>
                <p:nvPr/>
              </p:nvSpPr>
              <p:spPr>
                <a:xfrm rot="2700000">
                  <a:off x="8133884" y="-791031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45;p22"/>
                <p:cNvSpPr/>
                <p:nvPr/>
              </p:nvSpPr>
              <p:spPr>
                <a:xfrm rot="2700000">
                  <a:off x="8133884" y="-218909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" name="Google Shape;46;p22"/>
                <p:cNvSpPr/>
                <p:nvPr/>
              </p:nvSpPr>
              <p:spPr>
                <a:xfrm rot="2700000">
                  <a:off x="8133884" y="353214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cxnSp>
            <p:nvCxnSpPr>
              <p:cNvPr id="47" name="Google Shape;47;p22"/>
              <p:cNvCxnSpPr/>
              <p:nvPr/>
            </p:nvCxnSpPr>
            <p:spPr>
              <a:xfrm>
                <a:off x="8813555" y="-399823"/>
                <a:ext cx="0" cy="3054143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grpSp>
        <p:nvGrpSpPr>
          <p:cNvPr id="48" name="Google Shape;48;p22"/>
          <p:cNvGrpSpPr/>
          <p:nvPr/>
        </p:nvGrpSpPr>
        <p:grpSpPr>
          <a:xfrm>
            <a:off x="222715" y="902785"/>
            <a:ext cx="11746571" cy="2597070"/>
            <a:chOff x="-114014" y="1172290"/>
            <a:chExt cx="11746571" cy="2597070"/>
          </a:xfrm>
        </p:grpSpPr>
        <p:sp>
          <p:nvSpPr>
            <p:cNvPr id="49" name="Google Shape;49;p22"/>
            <p:cNvSpPr/>
            <p:nvPr/>
          </p:nvSpPr>
          <p:spPr>
            <a:xfrm>
              <a:off x="10376201" y="1886975"/>
              <a:ext cx="1256356" cy="631212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0" name="Google Shape;50;p22"/>
            <p:cNvSpPr/>
            <p:nvPr/>
          </p:nvSpPr>
          <p:spPr>
            <a:xfrm>
              <a:off x="7909800" y="1172290"/>
              <a:ext cx="922484" cy="463470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1" name="Google Shape;51;p22"/>
            <p:cNvSpPr/>
            <p:nvPr/>
          </p:nvSpPr>
          <p:spPr>
            <a:xfrm>
              <a:off x="2215973" y="2289547"/>
              <a:ext cx="1256356" cy="631212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2" name="Google Shape;52;p22"/>
            <p:cNvSpPr/>
            <p:nvPr/>
          </p:nvSpPr>
          <p:spPr>
            <a:xfrm>
              <a:off x="-114014" y="3295312"/>
              <a:ext cx="943538" cy="474048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53" name="Google Shape;53;p22"/>
          <p:cNvGrpSpPr/>
          <p:nvPr/>
        </p:nvGrpSpPr>
        <p:grpSpPr>
          <a:xfrm>
            <a:off x="10877835" y="1323555"/>
            <a:ext cx="307662" cy="662214"/>
            <a:chOff x="10822038" y="1463963"/>
            <a:chExt cx="435262" cy="936864"/>
          </a:xfrm>
        </p:grpSpPr>
        <p:grpSp>
          <p:nvGrpSpPr>
            <p:cNvPr id="54" name="Google Shape;54;p22"/>
            <p:cNvGrpSpPr/>
            <p:nvPr/>
          </p:nvGrpSpPr>
          <p:grpSpPr>
            <a:xfrm>
              <a:off x="10822038" y="1965565"/>
              <a:ext cx="435262" cy="435262"/>
              <a:chOff x="4188534" y="4651521"/>
              <a:chExt cx="1604168" cy="1604168"/>
            </a:xfrm>
          </p:grpSpPr>
          <p:sp>
            <p:nvSpPr>
              <p:cNvPr id="55" name="Google Shape;55;p22"/>
              <p:cNvSpPr/>
              <p:nvPr/>
            </p:nvSpPr>
            <p:spPr>
              <a:xfrm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6" name="Google Shape;56;p22"/>
              <p:cNvSpPr/>
              <p:nvPr/>
            </p:nvSpPr>
            <p:spPr>
              <a:xfrm rot="2700000"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57" name="Google Shape;57;p22"/>
            <p:cNvGrpSpPr/>
            <p:nvPr/>
          </p:nvGrpSpPr>
          <p:grpSpPr>
            <a:xfrm>
              <a:off x="10822038" y="1463963"/>
              <a:ext cx="435262" cy="435262"/>
              <a:chOff x="4188534" y="4651521"/>
              <a:chExt cx="1604168" cy="1604168"/>
            </a:xfrm>
          </p:grpSpPr>
          <p:sp>
            <p:nvSpPr>
              <p:cNvPr id="58" name="Google Shape;58;p22"/>
              <p:cNvSpPr/>
              <p:nvPr/>
            </p:nvSpPr>
            <p:spPr>
              <a:xfrm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9" name="Google Shape;59;p22"/>
              <p:cNvSpPr/>
              <p:nvPr/>
            </p:nvSpPr>
            <p:spPr>
              <a:xfrm rot="2700000"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60" name="Google Shape;60;p22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accen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chemeClr val="accen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1" name="Google Shape;61;p22"/>
          <p:cNvSpPr/>
          <p:nvPr/>
        </p:nvSpPr>
        <p:spPr>
          <a:xfrm>
            <a:off x="0" y="-451413"/>
            <a:ext cx="12191999" cy="7309413"/>
          </a:xfrm>
          <a:prstGeom prst="frame">
            <a:avLst>
              <a:gd fmla="val 1167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구역 머리글">
  <p:cSld name="1_구역 머리글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64;p25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5" name="Google Shape;65;p25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구역 머리글">
  <p:cSld name="2_구역 머리글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6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8" name="Google Shape;68;p26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9" name="Google Shape;69;p26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>
  <p:cSld name="콘텐츠 2개">
    <p:bg>
      <p:bgPr>
        <a:solidFill>
          <a:schemeClr val="accent2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꽃, 식물, 데이지이(가) 표시된 사진&#10;&#10;자동 생성된 설명" id="71" name="Google Shape;71;p27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27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chemeClr val="l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grpSp>
        <p:nvGrpSpPr>
          <p:cNvPr id="73" name="Google Shape;73;p27"/>
          <p:cNvGrpSpPr/>
          <p:nvPr/>
        </p:nvGrpSpPr>
        <p:grpSpPr>
          <a:xfrm>
            <a:off x="11416557" y="421029"/>
            <a:ext cx="216000" cy="144000"/>
            <a:chOff x="11685270" y="508740"/>
            <a:chExt cx="285750" cy="232410"/>
          </a:xfrm>
        </p:grpSpPr>
        <p:cxnSp>
          <p:nvCxnSpPr>
            <p:cNvPr id="74" name="Google Shape;74;p27"/>
            <p:cNvCxnSpPr/>
            <p:nvPr/>
          </p:nvCxnSpPr>
          <p:spPr>
            <a:xfrm>
              <a:off x="11685270" y="50874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" name="Google Shape;75;p27"/>
            <p:cNvCxnSpPr/>
            <p:nvPr/>
          </p:nvCxnSpPr>
          <p:spPr>
            <a:xfrm>
              <a:off x="11685270" y="74115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" name="Google Shape;76;p27"/>
            <p:cNvCxnSpPr/>
            <p:nvPr/>
          </p:nvCxnSpPr>
          <p:spPr>
            <a:xfrm>
              <a:off x="11765280" y="624945"/>
              <a:ext cx="20574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0" name="Google Shape;80;p2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1" name="Google Shape;81;p2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2" name="Google Shape;82;p2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3" name="Google Shape;83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4" name="Google Shape;84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5" name="Google Shape;85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9" name="Google Shape;8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0" name="Google Shape;9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20"/>
          <p:cNvGrpSpPr/>
          <p:nvPr/>
        </p:nvGrpSpPr>
        <p:grpSpPr>
          <a:xfrm>
            <a:off x="-1203767" y="0"/>
            <a:ext cx="1064871" cy="1446835"/>
            <a:chOff x="-919762" y="207390"/>
            <a:chExt cx="363001" cy="1081667"/>
          </a:xfrm>
        </p:grpSpPr>
        <p:sp>
          <p:nvSpPr>
            <p:cNvPr id="7" name="Google Shape;7;p20"/>
            <p:cNvSpPr/>
            <p:nvPr/>
          </p:nvSpPr>
          <p:spPr>
            <a:xfrm>
              <a:off x="-914400" y="501129"/>
              <a:ext cx="357639" cy="200449"/>
            </a:xfrm>
            <a:prstGeom prst="rect">
              <a:avLst/>
            </a:prstGeom>
            <a:solidFill>
              <a:srgbClr val="FF6A6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8;p20"/>
            <p:cNvSpPr/>
            <p:nvPr/>
          </p:nvSpPr>
          <p:spPr>
            <a:xfrm>
              <a:off x="-914400" y="207390"/>
              <a:ext cx="357639" cy="200449"/>
            </a:xfrm>
            <a:prstGeom prst="rect">
              <a:avLst/>
            </a:prstGeom>
            <a:solidFill>
              <a:srgbClr val="5BAD5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" name="Google Shape;9;p20"/>
            <p:cNvSpPr/>
            <p:nvPr/>
          </p:nvSpPr>
          <p:spPr>
            <a:xfrm>
              <a:off x="-919762" y="794868"/>
              <a:ext cx="357639" cy="200449"/>
            </a:xfrm>
            <a:prstGeom prst="rect">
              <a:avLst/>
            </a:prstGeom>
            <a:solidFill>
              <a:srgbClr val="FDC43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" name="Google Shape;10;p20"/>
            <p:cNvSpPr/>
            <p:nvPr/>
          </p:nvSpPr>
          <p:spPr>
            <a:xfrm>
              <a:off x="-919762" y="1088608"/>
              <a:ext cx="357639" cy="2004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rive.google.com/file/d/17N0HIQnzxSPQagaWFq1Mx4Ie7mxqfDCb/view" TargetMode="External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hyperlink" Target="https://doi.org/10.1111/jiec.12630" TargetMode="External"/><Relationship Id="rId5" Type="http://schemas.openxmlformats.org/officeDocument/2006/relationships/hyperlink" Target="https://onlinelibrary.wiley.com/doi/10.1111/jiec.12630#citedby-section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무료 녹색 잎이 많은 식물 스톡 사진" id="121" name="Google Shape;121;p1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"/>
          <p:cNvSpPr/>
          <p:nvPr/>
        </p:nvSpPr>
        <p:spPr>
          <a:xfrm>
            <a:off x="0" y="552449"/>
            <a:ext cx="5219700" cy="5810251"/>
          </a:xfrm>
          <a:prstGeom prst="rect">
            <a:avLst/>
          </a:prstGeom>
          <a:solidFill>
            <a:srgbClr val="11512C">
              <a:alpha val="9372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p1"/>
          <p:cNvSpPr txBox="1"/>
          <p:nvPr/>
        </p:nvSpPr>
        <p:spPr>
          <a:xfrm>
            <a:off x="295275" y="1895534"/>
            <a:ext cx="733425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"/>
          <p:cNvSpPr txBox="1"/>
          <p:nvPr/>
        </p:nvSpPr>
        <p:spPr>
          <a:xfrm>
            <a:off x="628650" y="1738371"/>
            <a:ext cx="4000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Carbon-Free</a:t>
            </a:r>
            <a:endParaRPr b="1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탄소 줄이기 프로젝트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"/>
          <p:cNvSpPr txBox="1"/>
          <p:nvPr/>
        </p:nvSpPr>
        <p:spPr>
          <a:xfrm>
            <a:off x="628650" y="3343334"/>
            <a:ext cx="63342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2143736 이준원</a:t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2143922 김화영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2019206 오승연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" name="Google Shape;126;p1"/>
          <p:cNvCxnSpPr/>
          <p:nvPr/>
        </p:nvCxnSpPr>
        <p:spPr>
          <a:xfrm>
            <a:off x="0" y="1075786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7" name="Google Shape;127;p1"/>
          <p:cNvCxnSpPr/>
          <p:nvPr/>
        </p:nvCxnSpPr>
        <p:spPr>
          <a:xfrm>
            <a:off x="0" y="3056986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8" name="Google Shape;128;p1"/>
          <p:cNvCxnSpPr/>
          <p:nvPr/>
        </p:nvCxnSpPr>
        <p:spPr>
          <a:xfrm>
            <a:off x="0" y="5714461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9" name="Google Shape;129;p1"/>
          <p:cNvCxnSpPr/>
          <p:nvPr/>
        </p:nvCxnSpPr>
        <p:spPr>
          <a:xfrm>
            <a:off x="4781550" y="547207"/>
            <a:ext cx="0" cy="5815493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g2db8c4e9c91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1710" cy="6553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2db8c4e9c91_3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768" y="152400"/>
            <a:ext cx="5330832" cy="65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2db8c4e9c91_3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9700" y="1190625"/>
            <a:ext cx="9372600" cy="447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db8c4e9c91_3_5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타 사이트와 비교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2db8c4e9c91_3_5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2db8c4e9c91_3_5"/>
          <p:cNvSpPr txBox="1"/>
          <p:nvPr/>
        </p:nvSpPr>
        <p:spPr>
          <a:xfrm>
            <a:off x="734000" y="2437225"/>
            <a:ext cx="96696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타 사이트는</a:t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유선을 통한 데이터 전송 속도, 전기의 탄소 집약도, 데이터센터의 에너지원을 같이 반영을 했다고 합니다. </a:t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저희는 웹사이트의 데이터 집약도를 기반으로 트래픽의 평균적인 수치의 예측값을 대입하여 전반적인 탄소 발생량을 예측합니다.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db8c4e9c91_3_14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타 사이트와 비교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g2db8c4e9c91_3_14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2db8c4e9c91_3_14"/>
          <p:cNvSpPr txBox="1"/>
          <p:nvPr/>
        </p:nvSpPr>
        <p:spPr>
          <a:xfrm>
            <a:off x="734000" y="2437225"/>
            <a:ext cx="96696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타 사이트는</a:t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유선을 통한 데이터 전송 속도 및 전기의 탄소 집약도를 같이 반영을 했다고 합니다. </a:t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저희는 웹데이터의 데이터 집약도를 기반으로 평균적인 수치의 예측값을 대입하여 전반적인 탄소 발생량을 예측합니다.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246" name="Google Shape;246;g2db8c4e9c91_3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6588" y="1379128"/>
            <a:ext cx="9478823" cy="5327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70e97d76e2_1_20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웹페이지 제작 예시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270e97d76e2_1_20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270e97d76e2_1_20"/>
          <p:cNvSpPr txBox="1"/>
          <p:nvPr/>
        </p:nvSpPr>
        <p:spPr>
          <a:xfrm>
            <a:off x="775350" y="6024375"/>
            <a:ext cx="10641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firebase와 streamlit 사용하여 다섯가지가 측정가능 (미완성) 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4" name="Google Shape;254;g270e97d76e2_1_20"/>
          <p:cNvPicPr preferRelativeResize="0"/>
          <p:nvPr/>
        </p:nvPicPr>
        <p:blipFill rotWithShape="1">
          <a:blip r:embed="rId3">
            <a:alphaModFix/>
          </a:blip>
          <a:srcRect b="0" l="5699" r="7547" t="10952"/>
          <a:stretch/>
        </p:blipFill>
        <p:spPr>
          <a:xfrm>
            <a:off x="672150" y="1704250"/>
            <a:ext cx="6947025" cy="417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g270e97d76e2_1_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80350" y="2430062"/>
            <a:ext cx="3766374" cy="254337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270e97d76e2_1_20"/>
          <p:cNvSpPr txBox="1"/>
          <p:nvPr/>
        </p:nvSpPr>
        <p:spPr>
          <a:xfrm>
            <a:off x="8080350" y="5043600"/>
            <a:ext cx="3918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임의로 값을 넣어본 것 (</a:t>
            </a:r>
            <a:r>
              <a:rPr b="1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예시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704b201a57_2_18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웹페이지 </a:t>
            </a:r>
            <a:r>
              <a:rPr b="1" lang="en-US" sz="3500">
                <a:solidFill>
                  <a:schemeClr val="accent1"/>
                </a:solidFill>
              </a:rPr>
              <a:t>개선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g2704b201a57_2_18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3" name="Google Shape;263;g2704b201a57_2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975" y="1588450"/>
            <a:ext cx="8740783" cy="5174074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2704b201a57_2_18"/>
          <p:cNvSpPr txBox="1"/>
          <p:nvPr/>
        </p:nvSpPr>
        <p:spPr>
          <a:xfrm>
            <a:off x="764825" y="1419000"/>
            <a:ext cx="1090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파이어베이스에서 결과 경로를 못찾아 None으로 뜨던 문제를 해결하였음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704b201a57_2_33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웹페이지 </a:t>
            </a:r>
            <a:r>
              <a:rPr b="1" lang="en-US" sz="3500">
                <a:solidFill>
                  <a:schemeClr val="accent1"/>
                </a:solidFill>
              </a:rPr>
              <a:t>개선</a:t>
            </a:r>
            <a:r>
              <a:rPr b="1" lang="en-US" sz="3500">
                <a:solidFill>
                  <a:schemeClr val="accent1"/>
                </a:solidFill>
              </a:rPr>
              <a:t>안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g2704b201a57_2_33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2704b201a57_2_33"/>
          <p:cNvSpPr txBox="1"/>
          <p:nvPr/>
        </p:nvSpPr>
        <p:spPr>
          <a:xfrm>
            <a:off x="734000" y="2437225"/>
            <a:ext cx="9669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개선 후보</a:t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sz="2200"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다크모드</a:t>
            </a:r>
            <a:endParaRPr sz="22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기본적인 탄소배출 개인실천 개선안 보여주기(알림창)</a:t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추후 추가 예정</a:t>
            </a:r>
            <a:endParaRPr sz="2200"/>
          </a:p>
        </p:txBody>
      </p:sp>
      <p:sp>
        <p:nvSpPr>
          <p:cNvPr id="272" name="Google Shape;272;g2704b201a57_2_33"/>
          <p:cNvSpPr txBox="1"/>
          <p:nvPr/>
        </p:nvSpPr>
        <p:spPr>
          <a:xfrm>
            <a:off x="712375" y="1533025"/>
            <a:ext cx="6781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(탄소를 줄일 수 있는 </a:t>
            </a:r>
            <a:r>
              <a:rPr b="1" lang="en-US" sz="2200">
                <a:solidFill>
                  <a:schemeClr val="dk1"/>
                </a:solidFill>
              </a:rPr>
              <a:t>개인</a:t>
            </a:r>
            <a:r>
              <a:rPr lang="en-US" sz="2200">
                <a:solidFill>
                  <a:schemeClr val="dk1"/>
                </a:solidFill>
              </a:rPr>
              <a:t> 실천안)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704b201a57_2_27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웹페이지 </a:t>
            </a:r>
            <a:r>
              <a:rPr b="1" lang="en-US" sz="3500">
                <a:solidFill>
                  <a:schemeClr val="accent1"/>
                </a:solidFill>
              </a:rPr>
              <a:t>개선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g2704b201a57_2_27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2704b201a57_2_27"/>
          <p:cNvSpPr txBox="1"/>
          <p:nvPr/>
        </p:nvSpPr>
        <p:spPr>
          <a:xfrm>
            <a:off x="675775" y="1764050"/>
            <a:ext cx="39180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/>
              <a:t>웹페이지 개선안 기능 구현</a:t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/>
              <a:t>: 다크모드</a:t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/>
              <a:t>black background 토글을</a:t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/>
              <a:t>누르면 배경색이 어둡게 변함</a:t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/>
              <a:t>(탄소중립 실천)</a:t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sz="2200"/>
          </a:p>
        </p:txBody>
      </p:sp>
      <p:pic>
        <p:nvPicPr>
          <p:cNvPr id="280" name="Google Shape;280;g2704b201a57_2_27"/>
          <p:cNvPicPr preferRelativeResize="0"/>
          <p:nvPr/>
        </p:nvPicPr>
        <p:blipFill rotWithShape="1">
          <a:blip r:embed="rId3">
            <a:alphaModFix/>
          </a:blip>
          <a:srcRect b="8817" l="0" r="0" t="0"/>
          <a:stretch/>
        </p:blipFill>
        <p:spPr>
          <a:xfrm>
            <a:off x="4246125" y="1531525"/>
            <a:ext cx="7293425" cy="3981076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g2704b201a57_2_27"/>
          <p:cNvSpPr/>
          <p:nvPr/>
        </p:nvSpPr>
        <p:spPr>
          <a:xfrm>
            <a:off x="5988800" y="2607475"/>
            <a:ext cx="1452600" cy="300600"/>
          </a:xfrm>
          <a:prstGeom prst="frame">
            <a:avLst>
              <a:gd fmla="val 12500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2704b201a57_2_27"/>
          <p:cNvSpPr/>
          <p:nvPr/>
        </p:nvSpPr>
        <p:spPr>
          <a:xfrm>
            <a:off x="5369550" y="2591125"/>
            <a:ext cx="547800" cy="333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70e97d76e2_1_8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웹페이지 </a:t>
            </a:r>
            <a:r>
              <a:rPr b="1" lang="en-US" sz="3500">
                <a:solidFill>
                  <a:schemeClr val="accent1"/>
                </a:solidFill>
              </a:rPr>
              <a:t>개선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270e97d76e2_1_8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270e97d76e2_1_8"/>
          <p:cNvSpPr txBox="1"/>
          <p:nvPr/>
        </p:nvSpPr>
        <p:spPr>
          <a:xfrm>
            <a:off x="675775" y="1764050"/>
            <a:ext cx="3918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/>
              <a:t>웹페이지 개선안 기능 구현</a:t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/>
              <a:t>: 알림창</a:t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/>
              <a:t>실천안들이</a:t>
            </a:r>
            <a:r>
              <a:rPr lang="en-US" sz="2200"/>
              <a:t> 밑의 창을 통해</a:t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/>
              <a:t>랜덤하게 표시됨.</a:t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sz="2200"/>
          </a:p>
        </p:txBody>
      </p:sp>
      <p:sp>
        <p:nvSpPr>
          <p:cNvPr id="290" name="Google Shape;290;g270e97d76e2_1_8"/>
          <p:cNvSpPr txBox="1"/>
          <p:nvPr/>
        </p:nvSpPr>
        <p:spPr>
          <a:xfrm>
            <a:off x="144225" y="6395075"/>
            <a:ext cx="424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 </a:t>
            </a:r>
            <a:r>
              <a:rPr lang="en-US"/>
              <a:t>완</a:t>
            </a:r>
            <a:r>
              <a:rPr lang="en-US"/>
              <a:t>료 및 수정 사항은 지속적으로 깃허브에 올리는 중</a:t>
            </a:r>
            <a:endParaRPr/>
          </a:p>
        </p:txBody>
      </p:sp>
      <p:pic>
        <p:nvPicPr>
          <p:cNvPr id="291" name="Google Shape;291;g270e97d76e2_1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9925" y="1519625"/>
            <a:ext cx="7293425" cy="4366083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g270e97d76e2_1_8"/>
          <p:cNvSpPr/>
          <p:nvPr/>
        </p:nvSpPr>
        <p:spPr>
          <a:xfrm>
            <a:off x="9560725" y="5203025"/>
            <a:ext cx="2357400" cy="893100"/>
          </a:xfrm>
          <a:prstGeom prst="frame">
            <a:avLst>
              <a:gd fmla="val 12500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270e97d76e2_1_8"/>
          <p:cNvSpPr/>
          <p:nvPr/>
        </p:nvSpPr>
        <p:spPr>
          <a:xfrm>
            <a:off x="8179425" y="5343725"/>
            <a:ext cx="1268700" cy="61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db8c4e9c91_0_0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전체적인 flow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2db8c4e9c91_0_0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0" name="Google Shape;300;g2db8c4e9c91_0_0" title="화면 기록 2024-05-13 오전 12.56.09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6500" y="1429950"/>
            <a:ext cx="6750850" cy="506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c392900d67_0_24"/>
          <p:cNvSpPr txBox="1"/>
          <p:nvPr/>
        </p:nvSpPr>
        <p:spPr>
          <a:xfrm>
            <a:off x="559956" y="675709"/>
            <a:ext cx="3699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RnR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Role &amp; Responsibility</a:t>
            </a:r>
            <a:endParaRPr b="0" i="0" sz="1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g2c392900d67_0_24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07" name="Google Shape;307;g2c392900d67_0_24"/>
          <p:cNvGraphicFramePr/>
          <p:nvPr/>
        </p:nvGraphicFramePr>
        <p:xfrm>
          <a:off x="671620" y="14483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{69ACF59B-B174-4557-9F9E-D45A564FF015}</a:tableStyleId>
              </a:tblPr>
              <a:tblGrid>
                <a:gridCol w="1319500"/>
                <a:gridCol w="3206525"/>
                <a:gridCol w="3206525"/>
                <a:gridCol w="3206525"/>
              </a:tblGrid>
              <a:tr h="1228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(</a:t>
                      </a:r>
                      <a:r>
                        <a:rPr lang="en-US" sz="1600"/>
                        <a:t>5</a:t>
                      </a:r>
                      <a:r>
                        <a:rPr lang="en-US" sz="1600" u="none" cap="none" strike="noStrike"/>
                        <a:t>/</a:t>
                      </a:r>
                      <a:r>
                        <a:rPr lang="en-US" sz="1600"/>
                        <a:t>13</a:t>
                      </a:r>
                      <a:r>
                        <a:rPr lang="en-US" sz="1600" u="none" cap="none" strike="noStrike"/>
                        <a:t>~)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</a:rPr>
                        <a:t>가이던스에 따른 탄소등급 라벨링</a:t>
                      </a:r>
                      <a:endParaRPr b="0"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</a:rPr>
                        <a:t>웹페이지에서 탄소를 줄이는 방법(탄소최적화)에 대한 수정안 제안 기능 추가</a:t>
                      </a:r>
                      <a:endParaRPr b="0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  <a:tr h="366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1 (이준원)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2 (김화영)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3 (오승연)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9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개인별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-3302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AutoNum type="arabicPeriod"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가이던스에 따른 탄소등급 라벨링 기능 개발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-3302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AutoNum type="arabicPeriod"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탄소최적화 수정기능 관련 백엔드 제작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</a:rPr>
                        <a:t>1. 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탄소최적화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 웹페이지 디자인 및 제작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</a:rPr>
                        <a:t>1. 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탄소최적화 웹페이지 디자인 및  제작</a:t>
                      </a:r>
                      <a:endParaRPr sz="16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45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차주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/>
                        <a:t>(5/20-)</a:t>
                      </a:r>
                      <a:endParaRPr b="1"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/>
                        <a:t>1차 웹페이지 배포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"/>
          <p:cNvSpPr txBox="1"/>
          <p:nvPr/>
        </p:nvSpPr>
        <p:spPr>
          <a:xfrm>
            <a:off x="559441" y="377613"/>
            <a:ext cx="1101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FFFFF4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Carbon-Free</a:t>
            </a:r>
            <a:endParaRPr b="0" i="0" sz="900" u="none" cap="none" strike="noStrike">
              <a:solidFill>
                <a:srgbClr val="FFFFF4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35" name="Google Shape;135;p3"/>
          <p:cNvSpPr txBox="1"/>
          <p:nvPr/>
        </p:nvSpPr>
        <p:spPr>
          <a:xfrm>
            <a:off x="559441" y="1598512"/>
            <a:ext cx="724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"/>
          <p:cNvSpPr txBox="1"/>
          <p:nvPr/>
        </p:nvSpPr>
        <p:spPr>
          <a:xfrm>
            <a:off x="1561287" y="1598512"/>
            <a:ext cx="3334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4"/>
                </a:solidFill>
                <a:latin typeface="Arial"/>
                <a:ea typeface="Arial"/>
                <a:cs typeface="Arial"/>
                <a:sym typeface="Arial"/>
              </a:rPr>
              <a:t>주제</a:t>
            </a:r>
            <a:endParaRPr b="0" i="0" sz="5000" u="none" cap="none" strike="noStrike">
              <a:solidFill>
                <a:srgbClr val="FFFF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" name="Google Shape;137;p3"/>
          <p:cNvGrpSpPr/>
          <p:nvPr/>
        </p:nvGrpSpPr>
        <p:grpSpPr>
          <a:xfrm>
            <a:off x="11416557" y="421029"/>
            <a:ext cx="216000" cy="144000"/>
            <a:chOff x="11685270" y="508740"/>
            <a:chExt cx="285750" cy="232410"/>
          </a:xfrm>
        </p:grpSpPr>
        <p:cxnSp>
          <p:nvCxnSpPr>
            <p:cNvPr id="138" name="Google Shape;138;p3"/>
            <p:cNvCxnSpPr/>
            <p:nvPr/>
          </p:nvCxnSpPr>
          <p:spPr>
            <a:xfrm>
              <a:off x="11685270" y="50874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" name="Google Shape;139;p3"/>
            <p:cNvCxnSpPr/>
            <p:nvPr/>
          </p:nvCxnSpPr>
          <p:spPr>
            <a:xfrm>
              <a:off x="11685270" y="74115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3"/>
            <p:cNvCxnSpPr/>
            <p:nvPr/>
          </p:nvCxnSpPr>
          <p:spPr>
            <a:xfrm>
              <a:off x="11765280" y="624945"/>
              <a:ext cx="20574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41" name="Google Shape;141;p3"/>
          <p:cNvGrpSpPr/>
          <p:nvPr/>
        </p:nvGrpSpPr>
        <p:grpSpPr>
          <a:xfrm>
            <a:off x="1561287" y="5645324"/>
            <a:ext cx="1112886" cy="272460"/>
            <a:chOff x="8938941" y="2214065"/>
            <a:chExt cx="3383544" cy="828368"/>
          </a:xfrm>
        </p:grpSpPr>
        <p:sp>
          <p:nvSpPr>
            <p:cNvPr id="142" name="Google Shape;142;p3"/>
            <p:cNvSpPr/>
            <p:nvPr/>
          </p:nvSpPr>
          <p:spPr>
            <a:xfrm>
              <a:off x="11479105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0209023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8938941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45" name="Google Shape;145;p3"/>
          <p:cNvGrpSpPr/>
          <p:nvPr/>
        </p:nvGrpSpPr>
        <p:grpSpPr>
          <a:xfrm>
            <a:off x="2961956" y="3974602"/>
            <a:ext cx="9230789" cy="1822533"/>
            <a:chOff x="7386322" y="3126226"/>
            <a:chExt cx="4805700" cy="1215265"/>
          </a:xfrm>
        </p:grpSpPr>
        <p:sp>
          <p:nvSpPr>
            <p:cNvPr id="146" name="Google Shape;146;p3"/>
            <p:cNvSpPr/>
            <p:nvPr/>
          </p:nvSpPr>
          <p:spPr>
            <a:xfrm>
              <a:off x="8473460" y="3126226"/>
              <a:ext cx="35082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108000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클라우드 내 웹사이트의 탄소배출량을 </a:t>
              </a:r>
              <a:endParaRPr b="0" i="0" sz="21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예측하는 기술 개발</a:t>
              </a:r>
              <a:endParaRPr b="0" i="0" sz="2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7" name="Google Shape;147;p3"/>
            <p:cNvSpPr txBox="1"/>
            <p:nvPr/>
          </p:nvSpPr>
          <p:spPr>
            <a:xfrm>
              <a:off x="7386322" y="3141621"/>
              <a:ext cx="10326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200" u="none" cap="none" strike="noStrike">
                  <a:solidFill>
                    <a:srgbClr val="FDF59C"/>
                  </a:solidFill>
                  <a:latin typeface="Noto Sans"/>
                  <a:ea typeface="Noto Sans"/>
                  <a:cs typeface="Noto Sans"/>
                  <a:sym typeface="Noto Sans"/>
                </a:rPr>
                <a:t>Main </a:t>
              </a:r>
              <a:r>
                <a:rPr b="1" i="0" lang="en-US" sz="2200" u="none" cap="none" strike="noStrike">
                  <a:solidFill>
                    <a:srgbClr val="FDF59C"/>
                  </a:solidFill>
                  <a:latin typeface="Noto Sans"/>
                  <a:ea typeface="Noto Sans"/>
                  <a:cs typeface="Noto Sans"/>
                  <a:sym typeface="Noto Sans"/>
                </a:rPr>
                <a:t>(03)</a:t>
              </a:r>
              <a:endParaRPr b="1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8" name="Google Shape;148;p3"/>
            <p:cNvCxnSpPr/>
            <p:nvPr/>
          </p:nvCxnSpPr>
          <p:spPr>
            <a:xfrm>
              <a:off x="7386322" y="4341491"/>
              <a:ext cx="48057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9"/>
          <p:cNvSpPr/>
          <p:nvPr/>
        </p:nvSpPr>
        <p:spPr>
          <a:xfrm>
            <a:off x="7618178" y="1938679"/>
            <a:ext cx="4573822" cy="4919320"/>
          </a:xfrm>
          <a:custGeom>
            <a:rect b="b" l="l" r="r" t="t"/>
            <a:pathLst>
              <a:path extrusionOk="0" h="4919320" w="4573822">
                <a:moveTo>
                  <a:pt x="3501958" y="0"/>
                </a:moveTo>
                <a:cubicBezTo>
                  <a:pt x="3864598" y="0"/>
                  <a:pt x="4214363" y="55121"/>
                  <a:pt x="4543333" y="157441"/>
                </a:cubicBezTo>
                <a:lnTo>
                  <a:pt x="4573822" y="167758"/>
                </a:lnTo>
                <a:lnTo>
                  <a:pt x="4573822" y="4919320"/>
                </a:lnTo>
                <a:lnTo>
                  <a:pt x="301331" y="4919320"/>
                </a:lnTo>
                <a:lnTo>
                  <a:pt x="275202" y="4865078"/>
                </a:lnTo>
                <a:cubicBezTo>
                  <a:pt x="97993" y="4446110"/>
                  <a:pt x="0" y="3985478"/>
                  <a:pt x="0" y="3501958"/>
                </a:cubicBezTo>
                <a:cubicBezTo>
                  <a:pt x="0" y="1567880"/>
                  <a:pt x="1567880" y="0"/>
                  <a:pt x="3501958" y="0"/>
                </a:cubicBezTo>
                <a:close/>
              </a:path>
            </a:pathLst>
          </a:custGeom>
          <a:noFill/>
          <a:ln cap="flat" cmpd="sng" w="127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13" name="Google Shape;313;p19"/>
          <p:cNvGrpSpPr/>
          <p:nvPr/>
        </p:nvGrpSpPr>
        <p:grpSpPr>
          <a:xfrm>
            <a:off x="1356383" y="1245704"/>
            <a:ext cx="5494203" cy="1200505"/>
            <a:chOff x="1264988" y="931333"/>
            <a:chExt cx="4876800" cy="1065600"/>
          </a:xfrm>
        </p:grpSpPr>
        <p:sp>
          <p:nvSpPr>
            <p:cNvPr id="314" name="Google Shape;314;p19"/>
            <p:cNvSpPr txBox="1"/>
            <p:nvPr/>
          </p:nvSpPr>
          <p:spPr>
            <a:xfrm>
              <a:off x="1264988" y="931333"/>
              <a:ext cx="4876800" cy="106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00"/>
                <a:buFont typeface="Arial"/>
                <a:buNone/>
              </a:pPr>
              <a:r>
                <a:rPr b="0" i="0" lang="en-US" sz="7200" u="none" cap="none" strike="noStrike">
                  <a:solidFill>
                    <a:srgbClr val="5BAD5B"/>
                  </a:solidFill>
                  <a:latin typeface="Arial"/>
                  <a:ea typeface="Arial"/>
                  <a:cs typeface="Arial"/>
                  <a:sym typeface="Arial"/>
                </a:rPr>
                <a:t>감사합니다</a:t>
              </a:r>
              <a:endParaRPr b="0" i="0" sz="7200" u="none" cap="none" strike="noStrike">
                <a:solidFill>
                  <a:srgbClr val="5BAD5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9"/>
            <p:cNvSpPr/>
            <p:nvPr/>
          </p:nvSpPr>
          <p:spPr>
            <a:xfrm>
              <a:off x="5756453" y="1587183"/>
              <a:ext cx="144000" cy="144000"/>
            </a:xfrm>
            <a:prstGeom prst="ellipse">
              <a:avLst/>
            </a:prstGeom>
            <a:solidFill>
              <a:srgbClr val="70AD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rgbClr val="70AD47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16" name="Google Shape;316;p19"/>
          <p:cNvSpPr/>
          <p:nvPr/>
        </p:nvSpPr>
        <p:spPr>
          <a:xfrm>
            <a:off x="0" y="6756400"/>
            <a:ext cx="12192000" cy="10170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7" name="Google Shape;317;p19"/>
          <p:cNvSpPr/>
          <p:nvPr/>
        </p:nvSpPr>
        <p:spPr>
          <a:xfrm>
            <a:off x="-1" y="1076473"/>
            <a:ext cx="979557" cy="1959112"/>
          </a:xfrm>
          <a:custGeom>
            <a:rect b="b" l="l" r="r" t="t"/>
            <a:pathLst>
              <a:path extrusionOk="0" h="1959112" w="979557">
                <a:moveTo>
                  <a:pt x="1" y="0"/>
                </a:moveTo>
                <a:cubicBezTo>
                  <a:pt x="540995" y="0"/>
                  <a:pt x="979557" y="438562"/>
                  <a:pt x="979557" y="979556"/>
                </a:cubicBezTo>
                <a:cubicBezTo>
                  <a:pt x="979557" y="1520550"/>
                  <a:pt x="540995" y="1959112"/>
                  <a:pt x="1" y="1959112"/>
                </a:cubicBezTo>
                <a:lnTo>
                  <a:pt x="0" y="1959112"/>
                </a:lnTo>
                <a:lnTo>
                  <a:pt x="0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18" name="Google Shape;31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20266" y="5147563"/>
            <a:ext cx="414605" cy="1270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6416445" y="1062585"/>
            <a:ext cx="5780770" cy="5693814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19"/>
          <p:cNvSpPr/>
          <p:nvPr/>
        </p:nvSpPr>
        <p:spPr>
          <a:xfrm>
            <a:off x="11265362" y="1829637"/>
            <a:ext cx="308400" cy="308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1" name="Google Shape;321;p19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cbea860420_0_35"/>
          <p:cNvSpPr txBox="1"/>
          <p:nvPr/>
        </p:nvSpPr>
        <p:spPr>
          <a:xfrm>
            <a:off x="764831" y="840334"/>
            <a:ext cx="369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주제 </a:t>
            </a:r>
            <a:r>
              <a:rPr b="1" lang="en-US" sz="3300">
                <a:solidFill>
                  <a:schemeClr val="accent1"/>
                </a:solidFill>
              </a:rPr>
              <a:t>리뷰</a:t>
            </a:r>
            <a:endParaRPr b="1" i="0" sz="33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2cbea860420_0_35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5" name="Google Shape;155;g2cbea860420_0_35"/>
          <p:cNvGrpSpPr/>
          <p:nvPr/>
        </p:nvGrpSpPr>
        <p:grpSpPr>
          <a:xfrm>
            <a:off x="848240" y="5716246"/>
            <a:ext cx="435274" cy="435274"/>
            <a:chOff x="4188418" y="4651521"/>
            <a:chExt cx="1604400" cy="1604400"/>
          </a:xfrm>
        </p:grpSpPr>
        <p:sp>
          <p:nvSpPr>
            <p:cNvPr id="156" name="Google Shape;156;g2cbea860420_0_35"/>
            <p:cNvSpPr/>
            <p:nvPr/>
          </p:nvSpPr>
          <p:spPr>
            <a:xfrm>
              <a:off x="4423459" y="4886446"/>
              <a:ext cx="1134300" cy="1134300"/>
            </a:xfrm>
            <a:prstGeom prst="plus">
              <a:avLst>
                <a:gd fmla="val 50000" name="adj"/>
              </a:avLst>
            </a:prstGeom>
            <a:solidFill>
              <a:srgbClr val="5BAD5B"/>
            </a:solidFill>
            <a:ln cap="flat" cmpd="sng" w="25400">
              <a:solidFill>
                <a:srgbClr val="FF6A6E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7" name="Google Shape;157;g2cbea860420_0_35"/>
            <p:cNvSpPr/>
            <p:nvPr/>
          </p:nvSpPr>
          <p:spPr>
            <a:xfrm rot="2700000">
              <a:off x="4423377" y="4886480"/>
              <a:ext cx="1134482" cy="1134482"/>
            </a:xfrm>
            <a:prstGeom prst="plus">
              <a:avLst>
                <a:gd fmla="val 50000" name="adj"/>
              </a:avLst>
            </a:prstGeom>
            <a:solidFill>
              <a:srgbClr val="5BAD5B"/>
            </a:solidFill>
            <a:ln cap="flat" cmpd="sng" w="25400">
              <a:solidFill>
                <a:srgbClr val="FF6A6E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158" name="Google Shape;158;g2cbea860420_0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250" y="2601425"/>
            <a:ext cx="7103024" cy="351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2cbea860420_0_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36475" y="813625"/>
            <a:ext cx="2962151" cy="533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2cbea860420_0_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04663" y="933909"/>
            <a:ext cx="2974619" cy="1627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704b201a57_2_6"/>
          <p:cNvSpPr txBox="1"/>
          <p:nvPr/>
        </p:nvSpPr>
        <p:spPr>
          <a:xfrm>
            <a:off x="764831" y="840334"/>
            <a:ext cx="369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300">
                <a:solidFill>
                  <a:schemeClr val="accent1"/>
                </a:solidFill>
              </a:rPr>
              <a:t>이때까지…</a:t>
            </a:r>
            <a:endParaRPr b="1" i="0" sz="33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2704b201a57_2_6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2704b201a57_2_6"/>
          <p:cNvSpPr/>
          <p:nvPr/>
        </p:nvSpPr>
        <p:spPr>
          <a:xfrm>
            <a:off x="764825" y="2655775"/>
            <a:ext cx="3492600" cy="3122100"/>
          </a:xfrm>
          <a:prstGeom prst="roundRect">
            <a:avLst>
              <a:gd fmla="val 8832" name="adj"/>
            </a:avLst>
          </a:prstGeom>
          <a:solidFill>
            <a:srgbClr val="FFFFFF"/>
          </a:solidFill>
          <a:ln>
            <a:noFill/>
          </a:ln>
          <a:effectLst>
            <a:outerShdw blurRad="317500" rotWithShape="0" algn="tl" dir="2700000" dist="1905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2704b201a57_2_6"/>
          <p:cNvSpPr/>
          <p:nvPr/>
        </p:nvSpPr>
        <p:spPr>
          <a:xfrm>
            <a:off x="907250" y="2798850"/>
            <a:ext cx="544500" cy="554100"/>
          </a:xfrm>
          <a:prstGeom prst="roundRect">
            <a:avLst>
              <a:gd fmla="val 5456" name="adj"/>
            </a:avLst>
          </a:prstGeom>
          <a:solidFill>
            <a:srgbClr val="B5CC2A"/>
          </a:solidFill>
          <a:ln>
            <a:noFill/>
          </a:ln>
          <a:effectLst>
            <a:outerShdw blurRad="889000" sx="90000" rotWithShape="0" sy="-19000">
              <a:srgbClr val="000000">
                <a:alpha val="3882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1</a:t>
            </a:r>
            <a:endParaRPr/>
          </a:p>
        </p:txBody>
      </p:sp>
      <p:sp>
        <p:nvSpPr>
          <p:cNvPr id="169" name="Google Shape;169;g2704b201a57_2_6"/>
          <p:cNvSpPr txBox="1"/>
          <p:nvPr/>
        </p:nvSpPr>
        <p:spPr>
          <a:xfrm>
            <a:off x="1614282" y="2866696"/>
            <a:ext cx="21156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탄소배출량</a:t>
            </a:r>
            <a:endParaRPr b="1" sz="23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계산식 정립</a:t>
            </a:r>
            <a:endParaRPr b="1" sz="2300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70" name="Google Shape;170;g2704b201a57_2_6"/>
          <p:cNvSpPr/>
          <p:nvPr/>
        </p:nvSpPr>
        <p:spPr>
          <a:xfrm>
            <a:off x="4464425" y="2655775"/>
            <a:ext cx="3492600" cy="3122100"/>
          </a:xfrm>
          <a:prstGeom prst="roundRect">
            <a:avLst>
              <a:gd fmla="val 8832" name="adj"/>
            </a:avLst>
          </a:prstGeom>
          <a:solidFill>
            <a:srgbClr val="FFFFFF"/>
          </a:solidFill>
          <a:ln>
            <a:noFill/>
          </a:ln>
          <a:effectLst>
            <a:outerShdw blurRad="317500" rotWithShape="0" algn="tl" dir="2700000" dist="1905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2704b201a57_2_6"/>
          <p:cNvSpPr/>
          <p:nvPr/>
        </p:nvSpPr>
        <p:spPr>
          <a:xfrm>
            <a:off x="4606850" y="2798850"/>
            <a:ext cx="544500" cy="554100"/>
          </a:xfrm>
          <a:prstGeom prst="roundRect">
            <a:avLst>
              <a:gd fmla="val 5456" name="adj"/>
            </a:avLst>
          </a:prstGeom>
          <a:solidFill>
            <a:srgbClr val="B5CC2A"/>
          </a:solidFill>
          <a:ln>
            <a:noFill/>
          </a:ln>
          <a:effectLst>
            <a:outerShdw blurRad="889000" sx="90000" rotWithShape="0" sy="-19000">
              <a:srgbClr val="000000">
                <a:alpha val="3882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</a:t>
            </a:r>
            <a:endParaRPr/>
          </a:p>
        </p:txBody>
      </p:sp>
      <p:sp>
        <p:nvSpPr>
          <p:cNvPr id="172" name="Google Shape;172;g2704b201a57_2_6"/>
          <p:cNvSpPr txBox="1"/>
          <p:nvPr/>
        </p:nvSpPr>
        <p:spPr>
          <a:xfrm>
            <a:off x="5313882" y="2866696"/>
            <a:ext cx="2115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streamlit</a:t>
            </a:r>
            <a:endParaRPr b="1" sz="2300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73" name="Google Shape;173;g2704b201a57_2_6"/>
          <p:cNvSpPr txBox="1"/>
          <p:nvPr/>
        </p:nvSpPr>
        <p:spPr>
          <a:xfrm>
            <a:off x="6487825" y="1795300"/>
            <a:ext cx="3322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streamlit - backend 연동</a:t>
            </a:r>
            <a:endParaRPr b="1" sz="1800"/>
          </a:p>
        </p:txBody>
      </p:sp>
      <p:sp>
        <p:nvSpPr>
          <p:cNvPr id="174" name="Google Shape;174;g2704b201a57_2_6"/>
          <p:cNvSpPr/>
          <p:nvPr/>
        </p:nvSpPr>
        <p:spPr>
          <a:xfrm>
            <a:off x="8164025" y="2655775"/>
            <a:ext cx="3492600" cy="3122100"/>
          </a:xfrm>
          <a:prstGeom prst="roundRect">
            <a:avLst>
              <a:gd fmla="val 8832" name="adj"/>
            </a:avLst>
          </a:prstGeom>
          <a:solidFill>
            <a:srgbClr val="FFFFFF"/>
          </a:solidFill>
          <a:ln>
            <a:noFill/>
          </a:ln>
          <a:effectLst>
            <a:outerShdw blurRad="317500" rotWithShape="0" algn="tl" dir="2700000" dist="1905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2704b201a57_2_6"/>
          <p:cNvSpPr/>
          <p:nvPr/>
        </p:nvSpPr>
        <p:spPr>
          <a:xfrm>
            <a:off x="8306450" y="2798850"/>
            <a:ext cx="544500" cy="554100"/>
          </a:xfrm>
          <a:prstGeom prst="roundRect">
            <a:avLst>
              <a:gd fmla="val 5456" name="adj"/>
            </a:avLst>
          </a:prstGeom>
          <a:solidFill>
            <a:srgbClr val="B5CC2A"/>
          </a:solidFill>
          <a:ln>
            <a:noFill/>
          </a:ln>
          <a:effectLst>
            <a:outerShdw blurRad="889000" sx="90000" rotWithShape="0" sy="-19000">
              <a:srgbClr val="000000">
                <a:alpha val="3882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3</a:t>
            </a:r>
            <a:endParaRPr/>
          </a:p>
        </p:txBody>
      </p:sp>
      <p:sp>
        <p:nvSpPr>
          <p:cNvPr id="176" name="Google Shape;176;g2704b201a57_2_6"/>
          <p:cNvSpPr txBox="1"/>
          <p:nvPr/>
        </p:nvSpPr>
        <p:spPr>
          <a:xfrm>
            <a:off x="9013482" y="2866696"/>
            <a:ext cx="2115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latin typeface="Poppins SemiBold"/>
                <a:ea typeface="Poppins SemiBold"/>
                <a:cs typeface="Poppins SemiBold"/>
                <a:sym typeface="Poppins SemiBold"/>
              </a:rPr>
              <a:t>backend</a:t>
            </a:r>
            <a:endParaRPr b="1" sz="2300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177" name="Google Shape;177;g2704b201a57_2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2100" y="3594371"/>
            <a:ext cx="1899174" cy="1924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2704b201a57_2_6"/>
          <p:cNvPicPr preferRelativeResize="0"/>
          <p:nvPr/>
        </p:nvPicPr>
        <p:blipFill rotWithShape="1">
          <a:blip r:embed="rId4">
            <a:alphaModFix/>
          </a:blip>
          <a:srcRect b="0" l="0" r="0" t="34921"/>
          <a:stretch/>
        </p:blipFill>
        <p:spPr>
          <a:xfrm>
            <a:off x="9096492" y="3594373"/>
            <a:ext cx="2343733" cy="1924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g2704b201a57_2_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4925" y="3937785"/>
            <a:ext cx="2115600" cy="169543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2704b201a57_2_6"/>
          <p:cNvSpPr/>
          <p:nvPr/>
        </p:nvSpPr>
        <p:spPr>
          <a:xfrm>
            <a:off x="6211475" y="2226838"/>
            <a:ext cx="3322800" cy="1226400"/>
          </a:xfrm>
          <a:prstGeom prst="blockArc">
            <a:avLst>
              <a:gd fmla="val 11006552" name="adj1"/>
              <a:gd fmla="val 21411042" name="adj2"/>
              <a:gd fmla="val 7381" name="adj3"/>
            </a:avLst>
          </a:prstGeom>
          <a:solidFill>
            <a:srgbClr val="93C47D"/>
          </a:solidFill>
          <a:ln cap="flat" cmpd="sng" w="952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704b201a57_2_41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999999"/>
                </a:solidFill>
                <a:highlight>
                  <a:schemeClr val="lt1"/>
                </a:highlight>
              </a:rPr>
              <a:t>Carbon - free             </a:t>
            </a:r>
            <a:r>
              <a:rPr b="1" lang="en-US" sz="900">
                <a:solidFill>
                  <a:srgbClr val="333333"/>
                </a:solidFill>
              </a:rPr>
              <a:t>ㅤ ㅤ</a:t>
            </a:r>
            <a:endParaRPr b="1" sz="9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999999"/>
              </a:solidFill>
              <a:highlight>
                <a:srgbClr val="FFFFFF"/>
              </a:highlight>
            </a:endParaRPr>
          </a:p>
        </p:txBody>
      </p:sp>
      <p:pic>
        <p:nvPicPr>
          <p:cNvPr id="186" name="Google Shape;186;g2704b201a57_2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055662" y="-314113"/>
            <a:ext cx="5804949" cy="7894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g2704b201a57_2_41"/>
          <p:cNvCxnSpPr/>
          <p:nvPr/>
        </p:nvCxnSpPr>
        <p:spPr>
          <a:xfrm>
            <a:off x="11352125" y="25428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g2704b201a57_2_41"/>
          <p:cNvCxnSpPr/>
          <p:nvPr/>
        </p:nvCxnSpPr>
        <p:spPr>
          <a:xfrm>
            <a:off x="11352125" y="29798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g2704b201a57_2_41"/>
          <p:cNvCxnSpPr/>
          <p:nvPr/>
        </p:nvCxnSpPr>
        <p:spPr>
          <a:xfrm>
            <a:off x="11352125" y="51035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g2704b201a57_2_41"/>
          <p:cNvCxnSpPr/>
          <p:nvPr/>
        </p:nvCxnSpPr>
        <p:spPr>
          <a:xfrm>
            <a:off x="11352125" y="54309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g2704b201a57_2_41"/>
          <p:cNvSpPr txBox="1"/>
          <p:nvPr/>
        </p:nvSpPr>
        <p:spPr>
          <a:xfrm>
            <a:off x="0" y="5652025"/>
            <a:ext cx="6740700" cy="15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1C1D1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Electricity Intensity of Internet Data Transmission: Untangling the Estimates</a:t>
            </a:r>
            <a:endParaRPr sz="700">
              <a:solidFill>
                <a:srgbClr val="0563C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7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First published: 01 August 2017 </a:t>
            </a:r>
            <a:r>
              <a:rPr lang="en-US" sz="700">
                <a:solidFill>
                  <a:srgbClr val="0563C1"/>
                </a:solidFill>
                <a:highlight>
                  <a:srgbClr val="FFFFFF"/>
                </a:highlight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https://doi.org/10.1111/jiec.12630</a:t>
            </a:r>
            <a:endParaRPr sz="7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7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Citations: </a:t>
            </a:r>
            <a:r>
              <a:rPr lang="en-US" sz="700">
                <a:solidFill>
                  <a:srgbClr val="0563C1"/>
                </a:solidFill>
                <a:highlight>
                  <a:srgbClr val="FFFFFF"/>
                </a:highlight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89</a:t>
            </a:r>
            <a:endParaRPr sz="700">
              <a:solidFill>
                <a:srgbClr val="0563C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C1D1E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" name="Google Shape;192;g2704b201a57_2_41"/>
          <p:cNvSpPr txBox="1"/>
          <p:nvPr/>
        </p:nvSpPr>
        <p:spPr>
          <a:xfrm>
            <a:off x="155150" y="1763275"/>
            <a:ext cx="3025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0000"/>
                </a:solidFill>
              </a:rPr>
              <a:t>웹페이지 </a:t>
            </a:r>
            <a:r>
              <a:rPr b="1" lang="en-US" sz="1800">
                <a:solidFill>
                  <a:srgbClr val="FF0000"/>
                </a:solidFill>
              </a:rPr>
              <a:t>탄소발생량 기존보다 20% 감소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93" name="Google Shape;193;g2704b201a57_2_41"/>
          <p:cNvSpPr txBox="1"/>
          <p:nvPr/>
        </p:nvSpPr>
        <p:spPr>
          <a:xfrm>
            <a:off x="764831" y="840334"/>
            <a:ext cx="369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lang="en-US" sz="3300">
                <a:solidFill>
                  <a:schemeClr val="accent1"/>
                </a:solidFill>
              </a:rPr>
              <a:t>정량적 목표</a:t>
            </a:r>
            <a:endParaRPr b="1" i="0" sz="33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704b201a57_2_0"/>
          <p:cNvSpPr txBox="1"/>
          <p:nvPr/>
        </p:nvSpPr>
        <p:spPr>
          <a:xfrm>
            <a:off x="559956" y="675709"/>
            <a:ext cx="3699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RnR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Role &amp; Responsibility</a:t>
            </a:r>
            <a:endParaRPr b="0" i="0" sz="1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2704b201a57_2_0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00" name="Google Shape;200;g2704b201a57_2_0"/>
          <p:cNvGraphicFramePr/>
          <p:nvPr/>
        </p:nvGraphicFramePr>
        <p:xfrm>
          <a:off x="671620" y="14483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{69ACF59B-B174-4557-9F9E-D45A564FF015}</a:tableStyleId>
              </a:tblPr>
              <a:tblGrid>
                <a:gridCol w="1319500"/>
                <a:gridCol w="3206525"/>
                <a:gridCol w="3206525"/>
                <a:gridCol w="3206525"/>
              </a:tblGrid>
              <a:tr h="1228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/>
                        <a:t>(</a:t>
                      </a:r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4/29~</a:t>
                      </a:r>
                      <a:r>
                        <a:rPr lang="en-US" sz="1600"/>
                        <a:t>)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-3302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Malgun Gothic"/>
                        <a:buAutoNum type="arabicPeriod"/>
                      </a:pPr>
                      <a:r>
                        <a:rPr b="0" lang="en-US" sz="1600">
                          <a:solidFill>
                            <a:srgbClr val="000000"/>
                          </a:solidFill>
                        </a:rPr>
                        <a:t>데이터 분석 및 웹페이지별 탄소를 줄일 수 있는 개선안 확정하기</a:t>
                      </a:r>
                      <a:endParaRPr b="0" sz="1600">
                        <a:solidFill>
                          <a:srgbClr val="000000"/>
                        </a:solidFill>
                      </a:endParaRPr>
                    </a:p>
                    <a:p>
                      <a:pPr indent="-3302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AutoNum type="arabicPeriod"/>
                      </a:pPr>
                      <a:r>
                        <a:rPr b="0" lang="en-US" sz="1600" u="none" cap="none" strike="noStrike">
                          <a:solidFill>
                            <a:srgbClr val="000000"/>
                          </a:solidFill>
                        </a:rPr>
                        <a:t>웹페이지 </a:t>
                      </a:r>
                      <a:r>
                        <a:rPr b="0" lang="en-US" sz="1600">
                          <a:solidFill>
                            <a:srgbClr val="000000"/>
                          </a:solidFill>
                        </a:rPr>
                        <a:t>개선/수정</a:t>
                      </a:r>
                      <a:endParaRPr b="0" sz="1600">
                        <a:solidFill>
                          <a:srgbClr val="000000"/>
                        </a:solidFill>
                      </a:endParaRPr>
                    </a:p>
                    <a:p>
                      <a:pPr indent="-3302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AutoNum type="arabicPeriod"/>
                      </a:pPr>
                      <a:r>
                        <a:rPr b="0" lang="en-US" sz="1600">
                          <a:solidFill>
                            <a:srgbClr val="000000"/>
                          </a:solidFill>
                        </a:rPr>
                        <a:t>탄소 측정 백엔드랑 웹페이지와 연동</a:t>
                      </a:r>
                      <a:endParaRPr b="0" sz="16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  <a:tr h="366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1 (이준원)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2 (김화영)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3 (오승연)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9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개인별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-3302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AutoNum type="arabicPeriod"/>
                      </a:pPr>
                      <a:r>
                        <a:rPr lang="en-US" sz="1600">
                          <a:solidFill>
                            <a:srgbClr val="000000"/>
                          </a:solidFill>
                        </a:rPr>
                        <a:t>탄소 측정 백엔드랑 웹페이지와 연동</a:t>
                      </a:r>
                      <a:endParaRPr sz="16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rgbClr val="000000"/>
                          </a:solidFill>
                        </a:rPr>
                        <a:t>1. streamlit 및 firebase를 통한 웹페이지 개선</a:t>
                      </a:r>
                      <a:endParaRPr sz="1600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rgbClr val="000000"/>
                          </a:solidFill>
                        </a:rPr>
                        <a:t>2</a:t>
                      </a:r>
                      <a:r>
                        <a:rPr lang="en-US" sz="1600"/>
                        <a:t>.</a:t>
                      </a:r>
                      <a:r>
                        <a:rPr lang="en-US" sz="1600">
                          <a:solidFill>
                            <a:srgbClr val="000000"/>
                          </a:solidFill>
                        </a:rPr>
                        <a:t> 데이터 분석 및 웹페이지별 탄소를 줄일 수 있는 개선안 확정하기</a:t>
                      </a:r>
                      <a:endParaRPr sz="1600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rgbClr val="000000"/>
                          </a:solidFill>
                        </a:rPr>
                        <a:t>1. streamlit 및 firebase를 통한 웹페이지 개선</a:t>
                      </a:r>
                      <a:endParaRPr sz="1600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rgbClr val="000000"/>
                          </a:solidFill>
                        </a:rPr>
                        <a:t>2</a:t>
                      </a:r>
                      <a:r>
                        <a:rPr lang="en-US" sz="1600"/>
                        <a:t>.</a:t>
                      </a:r>
                      <a:r>
                        <a:rPr lang="en-US" sz="1600">
                          <a:solidFill>
                            <a:srgbClr val="000000"/>
                          </a:solidFill>
                        </a:rPr>
                        <a:t> 데이터 분석 및 웹페이지별 탄소를 줄일 수 있는 개선안 확정하기</a:t>
                      </a:r>
                      <a:endParaRPr sz="16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45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차주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rgbClr val="000000"/>
                          </a:solidFill>
                        </a:rPr>
                        <a:t>데이터 분석 및 웹페이지별 탄소를 줄일 수 있는 개선안을 보여주는 기능 구현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d04c0cef34_0_0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백엔드 연동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g2d04c0cef34_0_0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g2d04c0cef34_0_0"/>
          <p:cNvSpPr txBox="1"/>
          <p:nvPr/>
        </p:nvSpPr>
        <p:spPr>
          <a:xfrm>
            <a:off x="775350" y="6100575"/>
            <a:ext cx="10641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/>
              <a:t>-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g2d04c0cef3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0449" y="420775"/>
            <a:ext cx="6578279" cy="56140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71094ad241_2_9"/>
          <p:cNvSpPr txBox="1"/>
          <p:nvPr/>
        </p:nvSpPr>
        <p:spPr>
          <a:xfrm>
            <a:off x="764824" y="840325"/>
            <a:ext cx="454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타 사이트와 비교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271094ad241_2_9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g271094ad241_2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7425" y="1511375"/>
            <a:ext cx="9598285" cy="517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271094ad241_2_9"/>
          <p:cNvPicPr preferRelativeResize="0"/>
          <p:nvPr/>
        </p:nvPicPr>
        <p:blipFill rotWithShape="1">
          <a:blip r:embed="rId4">
            <a:alphaModFix/>
          </a:blip>
          <a:srcRect b="49202" l="0" r="58643" t="0"/>
          <a:stretch/>
        </p:blipFill>
        <p:spPr>
          <a:xfrm>
            <a:off x="7117775" y="1379125"/>
            <a:ext cx="5506275" cy="5734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711dcab6d3_0_0"/>
          <p:cNvSpPr txBox="1"/>
          <p:nvPr/>
        </p:nvSpPr>
        <p:spPr>
          <a:xfrm>
            <a:off x="1127125" y="1304850"/>
            <a:ext cx="63786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자동차 1시간 운</a:t>
            </a:r>
            <a:r>
              <a:rPr lang="en-US" sz="2200">
                <a:solidFill>
                  <a:schemeClr val="dk1"/>
                </a:solidFill>
              </a:rPr>
              <a:t>행: 약 </a:t>
            </a:r>
            <a:r>
              <a:rPr lang="en-US" sz="2200">
                <a:solidFill>
                  <a:schemeClr val="dk1"/>
                </a:solidFill>
              </a:rPr>
              <a:t>12,600g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전기히터 1시간 사용: 약 1,000g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세탁기 1회 사용: 약 900g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에어컨 1시간 사용: 약 800g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냉장고 24시간 사용: 약 800g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가스레인지 1시간 사용: 약 300g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전기다리미 1시간 사용: 약 220g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컴퓨터 8시간 사용: 약 120g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전자레인지 30분 사용: 약 80g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헤어드라이어 30분 사용: 약 70g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휴대폰 충전 1회: 약 20g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형광등 1시간 사용: 약 0.5g 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222" name="Google Shape;222;g2711dcab6d3_0_0"/>
          <p:cNvPicPr preferRelativeResize="0"/>
          <p:nvPr/>
        </p:nvPicPr>
        <p:blipFill rotWithShape="1">
          <a:blip r:embed="rId3">
            <a:alphaModFix/>
          </a:blip>
          <a:srcRect b="49202" l="0" r="58643" t="0"/>
          <a:stretch/>
        </p:blipFill>
        <p:spPr>
          <a:xfrm>
            <a:off x="7117775" y="1379125"/>
            <a:ext cx="5506275" cy="5734048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g2711dcab6d3_0_0"/>
          <p:cNvSpPr txBox="1"/>
          <p:nvPr/>
        </p:nvSpPr>
        <p:spPr>
          <a:xfrm>
            <a:off x="1127125" y="5871525"/>
            <a:ext cx="47490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형광</a:t>
            </a:r>
            <a:r>
              <a:rPr b="1" lang="en-US" sz="2200"/>
              <a:t>등 약 3시간을 킨것과 유사</a:t>
            </a:r>
            <a:endParaRPr b="1" sz="2200"/>
          </a:p>
        </p:txBody>
      </p:sp>
      <p:sp>
        <p:nvSpPr>
          <p:cNvPr id="224" name="Google Shape;224;g2711dcab6d3_0_0"/>
          <p:cNvSpPr/>
          <p:nvPr/>
        </p:nvSpPr>
        <p:spPr>
          <a:xfrm>
            <a:off x="7773275" y="5359050"/>
            <a:ext cx="2334600" cy="6366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사용자 지정 1">
      <a:dk1>
        <a:srgbClr val="000000"/>
      </a:dk1>
      <a:lt1>
        <a:srgbClr val="FFFFFF"/>
      </a:lt1>
      <a:dk2>
        <a:srgbClr val="444D26"/>
      </a:dk2>
      <a:lt2>
        <a:srgbClr val="FEFAC9"/>
      </a:lt2>
      <a:accent1>
        <a:srgbClr val="5BAD5B"/>
      </a:accent1>
      <a:accent2>
        <a:srgbClr val="FF6A6E"/>
      </a:accent2>
      <a:accent3>
        <a:srgbClr val="FFC637"/>
      </a:accent3>
      <a:accent4>
        <a:srgbClr val="FCFCF4"/>
      </a:accent4>
      <a:accent5>
        <a:srgbClr val="9C85C0"/>
      </a:accent5>
      <a:accent6>
        <a:srgbClr val="98C8E2"/>
      </a:accent6>
      <a:hlink>
        <a:srgbClr val="8E58B6"/>
      </a:hlink>
      <a:folHlink>
        <a:srgbClr val="7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2022-02-18T06:05:33Z</dcterms:created>
  <dc:creator>윤상림</dc:creator>
</cp:coreProperties>
</file>